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68" r:id="rId2"/>
    <p:sldId id="369" r:id="rId3"/>
    <p:sldId id="370" r:id="rId4"/>
    <p:sldId id="371" r:id="rId5"/>
    <p:sldId id="372" r:id="rId6"/>
    <p:sldId id="373" r:id="rId7"/>
    <p:sldId id="374" r:id="rId8"/>
    <p:sldId id="302" r:id="rId9"/>
    <p:sldId id="305" r:id="rId10"/>
    <p:sldId id="300" r:id="rId11"/>
    <p:sldId id="376" r:id="rId12"/>
    <p:sldId id="377" r:id="rId13"/>
    <p:sldId id="383" r:id="rId14"/>
    <p:sldId id="381" r:id="rId15"/>
    <p:sldId id="382" r:id="rId16"/>
    <p:sldId id="379" r:id="rId17"/>
    <p:sldId id="380" r:id="rId18"/>
    <p:sldId id="378" r:id="rId19"/>
    <p:sldId id="384" r:id="rId20"/>
    <p:sldId id="385" r:id="rId21"/>
    <p:sldId id="386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12"/>
    <a:srgbClr val="00487B"/>
    <a:srgbClr val="002F52"/>
    <a:srgbClr val="E3A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8"/>
    <p:restoredTop sz="93074" autoAdjust="0"/>
  </p:normalViewPr>
  <p:slideViewPr>
    <p:cSldViewPr snapToGrid="0">
      <p:cViewPr varScale="1">
        <p:scale>
          <a:sx n="94" d="100"/>
          <a:sy n="94" d="100"/>
        </p:scale>
        <p:origin x="16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7/2/18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7/2/18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www.google.com</a:t>
            </a:r>
            <a:r>
              <a:rPr lang="en-US" dirty="0"/>
              <a:t>/</a:t>
            </a:r>
            <a:r>
              <a:rPr lang="en-US" dirty="0" err="1"/>
              <a:t>url?sa</a:t>
            </a:r>
            <a:r>
              <a:rPr lang="en-US" dirty="0"/>
              <a:t>=</a:t>
            </a:r>
            <a:r>
              <a:rPr lang="en-US" dirty="0" err="1"/>
              <a:t>t&amp;rct</a:t>
            </a:r>
            <a:r>
              <a:rPr lang="en-US" dirty="0"/>
              <a:t>=</a:t>
            </a:r>
            <a:r>
              <a:rPr lang="en-US" dirty="0" err="1"/>
              <a:t>j&amp;q</a:t>
            </a:r>
            <a:r>
              <a:rPr lang="en-US" dirty="0"/>
              <a:t>=&amp;</a:t>
            </a:r>
            <a:r>
              <a:rPr lang="en-US" dirty="0" err="1"/>
              <a:t>esrc</a:t>
            </a:r>
            <a:r>
              <a:rPr lang="en-US" dirty="0"/>
              <a:t>=</a:t>
            </a:r>
            <a:r>
              <a:rPr lang="en-US" dirty="0" err="1"/>
              <a:t>s&amp;source</a:t>
            </a:r>
            <a:r>
              <a:rPr lang="en-US" dirty="0"/>
              <a:t>=</a:t>
            </a:r>
            <a:r>
              <a:rPr lang="en-US" dirty="0" err="1"/>
              <a:t>web&amp;cd</a:t>
            </a:r>
            <a:r>
              <a:rPr lang="en-US" dirty="0"/>
              <a:t>=5&amp;ved=0ahUKEwil_cGcqOfbAhWMr4MKHeCCDtoQFghOMAQ&amp;url=http%3A%2F%2Fwww.freit.org%2FWorkingPapers%2FPapers%2FTradePatterns%2FFREIT1124.pdf&amp;usg=AOvVaw2TAxNCeF9uvMUCU2YeblHc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55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www.google.com</a:t>
            </a:r>
            <a:r>
              <a:rPr lang="en-US" dirty="0"/>
              <a:t>/</a:t>
            </a:r>
            <a:r>
              <a:rPr lang="en-US" dirty="0" err="1"/>
              <a:t>url?sa</a:t>
            </a:r>
            <a:r>
              <a:rPr lang="en-US" dirty="0"/>
              <a:t>=</a:t>
            </a:r>
            <a:r>
              <a:rPr lang="en-US" dirty="0" err="1"/>
              <a:t>t&amp;rct</a:t>
            </a:r>
            <a:r>
              <a:rPr lang="en-US" dirty="0"/>
              <a:t>=</a:t>
            </a:r>
            <a:r>
              <a:rPr lang="en-US" dirty="0" err="1"/>
              <a:t>j&amp;q</a:t>
            </a:r>
            <a:r>
              <a:rPr lang="en-US" dirty="0"/>
              <a:t>=&amp;</a:t>
            </a:r>
            <a:r>
              <a:rPr lang="en-US" dirty="0" err="1"/>
              <a:t>esrc</a:t>
            </a:r>
            <a:r>
              <a:rPr lang="en-US" dirty="0"/>
              <a:t>=</a:t>
            </a:r>
            <a:r>
              <a:rPr lang="en-US" dirty="0" err="1"/>
              <a:t>s&amp;source</a:t>
            </a:r>
            <a:r>
              <a:rPr lang="en-US" dirty="0"/>
              <a:t>=</a:t>
            </a:r>
            <a:r>
              <a:rPr lang="en-US" dirty="0" err="1"/>
              <a:t>web&amp;cd</a:t>
            </a:r>
            <a:r>
              <a:rPr lang="en-US" dirty="0"/>
              <a:t>=5&amp;ved=0ahUKEwil_cGcqOfbAhWMr4MKHeCCDtoQFghOMAQ&amp;url=http%3A%2F%2Fwww.freit.org%2FWorkingPapers%2FPapers%2FTradePatterns%2FFREIT1124.pdf&amp;usg=AOvVaw2TAxNCeF9uvMUCU2YeblHc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5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reexport.en.busytrade.com</a:t>
            </a:r>
            <a:r>
              <a:rPr lang="en-US" dirty="0"/>
              <a:t>/products/info/1796943/Transshipment-the-Best-Way-To-Avoid-Anti-</a:t>
            </a:r>
            <a:r>
              <a:rPr lang="en-US" dirty="0" err="1"/>
              <a:t>dumping.html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56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999" y="1066800"/>
            <a:ext cx="7667625" cy="1323439"/>
          </a:xfrm>
        </p:spPr>
        <p:txBody>
          <a:bodyPr/>
          <a:lstStyle/>
          <a:p>
            <a:pPr algn="ctr"/>
            <a:r>
              <a:rPr lang="en-US" dirty="0"/>
              <a:t>Trade Remedy Response </a:t>
            </a:r>
            <a:br>
              <a:rPr lang="en-US" dirty="0"/>
            </a:br>
            <a:r>
              <a:rPr lang="en-US" dirty="0"/>
              <a:t>and </a:t>
            </a:r>
            <a:r>
              <a:rPr lang="en-US" sz="3600" dirty="0"/>
              <a:t> </a:t>
            </a:r>
            <a:r>
              <a:rPr lang="en-US" dirty="0"/>
              <a:t>Circumvention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9104" y="2717726"/>
            <a:ext cx="6705600" cy="904863"/>
          </a:xfrm>
        </p:spPr>
        <p:txBody>
          <a:bodyPr/>
          <a:lstStyle/>
          <a:p>
            <a:pPr algn="ctr"/>
            <a:r>
              <a:rPr lang="en-US" sz="2400" dirty="0"/>
              <a:t>Alan V. Deardorff                   </a:t>
            </a:r>
          </a:p>
          <a:p>
            <a:pPr algn="ctr"/>
            <a:r>
              <a:rPr lang="en-US" sz="2400" dirty="0"/>
              <a:t>University of Michigan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540746" y="4299608"/>
            <a:ext cx="7157429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0" dirty="0"/>
              <a:t>For presentation at</a:t>
            </a:r>
            <a:endParaRPr lang="en-US" sz="2400" dirty="0"/>
          </a:p>
          <a:p>
            <a:pPr algn="ctr"/>
            <a:r>
              <a:rPr lang="en-US" sz="2400" i="0" dirty="0"/>
              <a:t>Seoul International Forum on Trade Remedies</a:t>
            </a:r>
          </a:p>
          <a:p>
            <a:pPr algn="ctr"/>
            <a:r>
              <a:rPr lang="en-US" sz="2400" i="0" dirty="0"/>
              <a:t>July 3, 2018</a:t>
            </a:r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29AB9CC3-E814-9D44-853D-3F19B93612A2}"/>
              </a:ext>
            </a:extLst>
          </p:cNvPr>
          <p:cNvSpPr/>
          <p:nvPr/>
        </p:nvSpPr>
        <p:spPr>
          <a:xfrm>
            <a:off x="0" y="354842"/>
            <a:ext cx="9144000" cy="60732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431800"/>
            <a:ext cx="7239000" cy="1127125"/>
          </a:xfrm>
        </p:spPr>
        <p:txBody>
          <a:bodyPr/>
          <a:lstStyle/>
          <a:p>
            <a:r>
              <a:rPr lang="en-US" dirty="0"/>
              <a:t>3.  Not-Dumping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428750" y="2698750"/>
            <a:ext cx="635000" cy="26035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1450" y="2705100"/>
            <a:ext cx="641350" cy="568325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082800" y="2965450"/>
            <a:ext cx="0" cy="12954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Content Placeholder 2"/>
          <p:cNvSpPr>
            <a:spLocks noGrp="1"/>
          </p:cNvSpPr>
          <p:nvPr>
            <p:ph idx="1"/>
          </p:nvPr>
        </p:nvSpPr>
        <p:spPr>
          <a:xfrm>
            <a:off x="914399" y="4494911"/>
            <a:ext cx="7281334" cy="205829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Firm combines markets, facing single demand curve D</a:t>
            </a:r>
            <a:r>
              <a:rPr lang="en-US" sz="2400" baseline="30000" dirty="0"/>
              <a:t>A</a:t>
            </a:r>
            <a:r>
              <a:rPr lang="en-US" sz="2400" dirty="0"/>
              <a:t>+MD</a:t>
            </a:r>
            <a:r>
              <a:rPr lang="en-US" sz="2400" baseline="30000" dirty="0"/>
              <a:t>B</a:t>
            </a:r>
          </a:p>
          <a:p>
            <a:r>
              <a:rPr lang="en-US" sz="2400" dirty="0"/>
              <a:t>Corresponding MR curve</a:t>
            </a:r>
            <a:r>
              <a:rPr lang="en-US" sz="2400" dirty="0">
                <a:solidFill>
                  <a:srgbClr val="000000"/>
                </a:solidFill>
              </a:rPr>
              <a:t>, MR</a:t>
            </a:r>
            <a:r>
              <a:rPr lang="en-US" sz="2400" baseline="30000" dirty="0">
                <a:solidFill>
                  <a:srgbClr val="000000"/>
                </a:solidFill>
              </a:rPr>
              <a:t>A+B</a:t>
            </a:r>
            <a:r>
              <a:rPr lang="en-US" sz="2400" dirty="0"/>
              <a:t>, determines price </a:t>
            </a:r>
            <a:r>
              <a:rPr lang="en-US" sz="2400" dirty="0">
                <a:solidFill>
                  <a:srgbClr val="000000"/>
                </a:solidFill>
              </a:rPr>
              <a:t>P</a:t>
            </a:r>
            <a:r>
              <a:rPr lang="en-US" sz="2400" baseline="-25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/>
              <a:t>charged in both markets</a:t>
            </a:r>
          </a:p>
          <a:p>
            <a:r>
              <a:rPr lang="en-US" sz="2400" dirty="0"/>
              <a:t>Result:  Price falls at home and rises abroad</a:t>
            </a:r>
          </a:p>
          <a:p>
            <a:pPr marL="0" indent="0"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cxnSp>
        <p:nvCxnSpPr>
          <p:cNvPr id="95" name="Straight Arrow Connector 94"/>
          <p:cNvCxnSpPr/>
          <p:nvPr/>
        </p:nvCxnSpPr>
        <p:spPr>
          <a:xfrm flipV="1">
            <a:off x="3886200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1571625" y="3121025"/>
            <a:ext cx="0" cy="1651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329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Circumvention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5053691"/>
          </a:xfrm>
        </p:spPr>
        <p:txBody>
          <a:bodyPr/>
          <a:lstStyle/>
          <a:p>
            <a:r>
              <a:rPr lang="en-US" dirty="0"/>
              <a:t>Foreign firm may</a:t>
            </a:r>
          </a:p>
          <a:p>
            <a:pPr lvl="1"/>
            <a:r>
              <a:rPr lang="en-US" dirty="0"/>
              <a:t>Continue to export from same country, as above,</a:t>
            </a:r>
          </a:p>
          <a:p>
            <a:pPr marL="457200" lvl="1" indent="0">
              <a:buNone/>
            </a:pPr>
            <a:r>
              <a:rPr lang="en-US" dirty="0"/>
              <a:t>	or</a:t>
            </a:r>
          </a:p>
          <a:p>
            <a:pPr lvl="1"/>
            <a:r>
              <a:rPr lang="en-US" dirty="0"/>
              <a:t>Ship to another country not covered by the ADD and re-export</a:t>
            </a:r>
          </a:p>
          <a:p>
            <a:pPr marL="457200" lvl="1" indent="0">
              <a:buNone/>
            </a:pPr>
            <a:r>
              <a:rPr lang="en-US" dirty="0"/>
              <a:t>	or</a:t>
            </a:r>
          </a:p>
          <a:p>
            <a:pPr lvl="1"/>
            <a:r>
              <a:rPr lang="en-US" dirty="0"/>
              <a:t>Move production to another country not covered by the ADD and export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9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Circumvention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4905958"/>
          </a:xfrm>
        </p:spPr>
        <p:txBody>
          <a:bodyPr/>
          <a:lstStyle/>
          <a:p>
            <a:r>
              <a:rPr lang="en-US" dirty="0"/>
              <a:t>Transshipment</a:t>
            </a:r>
          </a:p>
          <a:p>
            <a:r>
              <a:rPr lang="en-US" dirty="0"/>
              <a:t>Studied by Liu and Shi (2016)</a:t>
            </a:r>
          </a:p>
          <a:p>
            <a:r>
              <a:rPr lang="en-US" dirty="0"/>
              <a:t>Found evidence that ADD led to</a:t>
            </a:r>
          </a:p>
          <a:p>
            <a:pPr lvl="1"/>
            <a:r>
              <a:rPr lang="en-US" dirty="0"/>
              <a:t>Reduced imports from target country</a:t>
            </a:r>
          </a:p>
          <a:p>
            <a:pPr lvl="1"/>
            <a:r>
              <a:rPr lang="en-US" dirty="0"/>
              <a:t>Increased imports from non-target countries</a:t>
            </a:r>
          </a:p>
          <a:p>
            <a:r>
              <a:rPr lang="en-US" dirty="0"/>
              <a:t>Example:  Saccharin and Its Salts from China, 2002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29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368523-ABE1-FD42-918A-EF96063678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63847D-ADC6-4E46-B76A-D4BCC0238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93663"/>
            <a:ext cx="9144000" cy="5470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281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368523-ABE1-FD42-918A-EF96063678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44C4F1-14CD-9D49-B13F-C8E390E955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59834"/>
            <a:ext cx="9144000" cy="49383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30FDAE8-A9CE-064C-8B9F-1FDD925B89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040" y="2546919"/>
            <a:ext cx="11314023" cy="60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50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Circumvention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2936188"/>
          </a:xfrm>
        </p:spPr>
        <p:txBody>
          <a:bodyPr/>
          <a:lstStyle/>
          <a:p>
            <a:r>
              <a:rPr lang="en-US" dirty="0"/>
              <a:t>Mattress innersprings</a:t>
            </a:r>
          </a:p>
          <a:p>
            <a:pPr lvl="1"/>
            <a:r>
              <a:rPr lang="en-US" dirty="0"/>
              <a:t>2008:  US ADD on China, S. Africa, and Vietnam</a:t>
            </a:r>
          </a:p>
          <a:p>
            <a:pPr lvl="2"/>
            <a:r>
              <a:rPr lang="en-US" dirty="0"/>
              <a:t>Producers shipped to Malaysia, then on to US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55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Circumvention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5066002"/>
          </a:xfrm>
        </p:spPr>
        <p:txBody>
          <a:bodyPr/>
          <a:lstStyle/>
          <a:p>
            <a:r>
              <a:rPr lang="en-US" dirty="0"/>
              <a:t>Movement of production; more common in recent years</a:t>
            </a:r>
          </a:p>
          <a:p>
            <a:r>
              <a:rPr lang="en-US" dirty="0"/>
              <a:t>Solar panels</a:t>
            </a:r>
          </a:p>
          <a:p>
            <a:pPr lvl="1"/>
            <a:r>
              <a:rPr lang="en-US" dirty="0"/>
              <a:t>2012:  US ADD on China</a:t>
            </a:r>
          </a:p>
          <a:p>
            <a:pPr lvl="2"/>
            <a:r>
              <a:rPr lang="en-US" dirty="0"/>
              <a:t>Production moved to Taiwan</a:t>
            </a:r>
          </a:p>
          <a:p>
            <a:pPr lvl="1"/>
            <a:r>
              <a:rPr lang="en-US" dirty="0"/>
              <a:t>2013:  Threat of ADD on Taiwan</a:t>
            </a:r>
          </a:p>
          <a:p>
            <a:pPr lvl="2"/>
            <a:r>
              <a:rPr lang="en-US" dirty="0"/>
              <a:t>Production moved to Germany, South Korea, Singapore, and Malaysia </a:t>
            </a:r>
          </a:p>
          <a:p>
            <a:pPr lvl="1"/>
            <a:r>
              <a:rPr lang="en-US" dirty="0"/>
              <a:t>2018:  US safeguard tariff on all imports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2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Circumvention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3071610"/>
          </a:xfrm>
        </p:spPr>
        <p:txBody>
          <a:bodyPr/>
          <a:lstStyle/>
          <a:p>
            <a:r>
              <a:rPr lang="en-US" dirty="0"/>
              <a:t>Steel</a:t>
            </a:r>
          </a:p>
          <a:p>
            <a:pPr lvl="1"/>
            <a:r>
              <a:rPr lang="en-US" dirty="0"/>
              <a:t>US ADD on China</a:t>
            </a:r>
          </a:p>
          <a:p>
            <a:pPr lvl="1"/>
            <a:r>
              <a:rPr lang="en-US" dirty="0"/>
              <a:t>2017:  US producers claim ADD circumvented by sending materials to Vietnam for processing and re-export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85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Circumvention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3157788"/>
          </a:xfrm>
        </p:spPr>
        <p:txBody>
          <a:bodyPr/>
          <a:lstStyle/>
          <a:p>
            <a:r>
              <a:rPr lang="en-US" dirty="0"/>
              <a:t>Washing machines</a:t>
            </a:r>
          </a:p>
          <a:p>
            <a:pPr lvl="1"/>
            <a:r>
              <a:rPr lang="en-US" dirty="0"/>
              <a:t>2015:  Whirlpool got ADD on Samsung and LG from S. Korea and Mexico</a:t>
            </a:r>
          </a:p>
          <a:p>
            <a:pPr lvl="1"/>
            <a:r>
              <a:rPr lang="en-US" dirty="0"/>
              <a:t>Companies moved production China</a:t>
            </a:r>
          </a:p>
          <a:p>
            <a:pPr lvl="1"/>
            <a:r>
              <a:rPr lang="en-US" dirty="0"/>
              <a:t>2018: US safeguard tariff on all imports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8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Economics of Circumvention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3933384"/>
          </a:xfrm>
        </p:spPr>
        <p:txBody>
          <a:bodyPr/>
          <a:lstStyle/>
          <a:p>
            <a:r>
              <a:rPr lang="en-US" dirty="0"/>
              <a:t>Effects of a tariff by Country A on some but not all countries:</a:t>
            </a:r>
          </a:p>
          <a:p>
            <a:pPr lvl="2"/>
            <a:r>
              <a:rPr lang="en-US" dirty="0"/>
              <a:t>(With or without dumping)</a:t>
            </a:r>
          </a:p>
          <a:p>
            <a:pPr lvl="1"/>
            <a:r>
              <a:rPr lang="en-US" dirty="0"/>
              <a:t>Exports from target countries  to A fall</a:t>
            </a:r>
          </a:p>
          <a:p>
            <a:pPr lvl="1"/>
            <a:r>
              <a:rPr lang="en-US" dirty="0"/>
              <a:t>Exports from targets to other countries rise</a:t>
            </a:r>
          </a:p>
          <a:p>
            <a:pPr lvl="1"/>
            <a:r>
              <a:rPr lang="en-US" dirty="0"/>
              <a:t>Exports from other countries to Country A rise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2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Trade Remedies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4869025"/>
          </a:xfrm>
        </p:spPr>
        <p:txBody>
          <a:bodyPr/>
          <a:lstStyle/>
          <a:p>
            <a:r>
              <a:rPr lang="en-US" dirty="0"/>
              <a:t>Anti-dumping duties (ADD)</a:t>
            </a:r>
          </a:p>
          <a:p>
            <a:pPr lvl="1"/>
            <a:r>
              <a:rPr lang="en-US" dirty="0"/>
              <a:t>On “dumped imports”</a:t>
            </a:r>
          </a:p>
          <a:p>
            <a:pPr lvl="1"/>
            <a:r>
              <a:rPr lang="en-US" dirty="0"/>
              <a:t>Target firms and/or countries</a:t>
            </a:r>
          </a:p>
          <a:p>
            <a:r>
              <a:rPr lang="en-US" dirty="0"/>
              <a:t>Countervailing duties (CVD)</a:t>
            </a:r>
          </a:p>
          <a:p>
            <a:pPr lvl="1"/>
            <a:r>
              <a:rPr lang="en-US" dirty="0"/>
              <a:t>On subsidized imports</a:t>
            </a:r>
          </a:p>
          <a:p>
            <a:pPr lvl="1"/>
            <a:r>
              <a:rPr lang="en-US" dirty="0"/>
              <a:t>Target firms and/or countries</a:t>
            </a:r>
          </a:p>
          <a:p>
            <a:r>
              <a:rPr lang="en-US" dirty="0"/>
              <a:t>Safeguard tariffs</a:t>
            </a:r>
          </a:p>
          <a:p>
            <a:pPr lvl="1"/>
            <a:r>
              <a:rPr lang="en-US" dirty="0"/>
              <a:t>On injurious imports</a:t>
            </a:r>
          </a:p>
          <a:p>
            <a:pPr lvl="1"/>
            <a:r>
              <a:rPr lang="en-US" dirty="0"/>
              <a:t>Apply to imports from all sources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927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Economics of Circumvention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4647426"/>
          </a:xfrm>
        </p:spPr>
        <p:txBody>
          <a:bodyPr/>
          <a:lstStyle/>
          <a:p>
            <a:r>
              <a:rPr lang="en-US" dirty="0"/>
              <a:t>These effects may, but need not, be by the same firm</a:t>
            </a:r>
          </a:p>
          <a:p>
            <a:r>
              <a:rPr lang="en-US" dirty="0"/>
              <a:t>If the importing country has high costs, this will always cause</a:t>
            </a:r>
          </a:p>
          <a:p>
            <a:pPr lvl="1"/>
            <a:r>
              <a:rPr lang="en-US" dirty="0"/>
              <a:t>Imports from lowest-cost country if permitted</a:t>
            </a:r>
          </a:p>
          <a:p>
            <a:pPr lvl="1"/>
            <a:r>
              <a:rPr lang="en-US" dirty="0"/>
              <a:t>Imports from other low-cost countries if not.</a:t>
            </a:r>
          </a:p>
          <a:p>
            <a:r>
              <a:rPr lang="en-US" dirty="0"/>
              <a:t>Is this “circumvention” or just trade?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053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How to Respond to ADD Circumvention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2088107"/>
            <a:ext cx="7239000" cy="3847207"/>
          </a:xfrm>
        </p:spPr>
        <p:txBody>
          <a:bodyPr/>
          <a:lstStyle/>
          <a:p>
            <a:r>
              <a:rPr lang="en-US" sz="2800" dirty="0"/>
              <a:t>The policy community would probably say</a:t>
            </a:r>
          </a:p>
          <a:p>
            <a:pPr lvl="1"/>
            <a:r>
              <a:rPr lang="en-US" sz="2400" dirty="0"/>
              <a:t>Better monitor the true origins of imports</a:t>
            </a:r>
          </a:p>
          <a:p>
            <a:r>
              <a:rPr lang="en-US" sz="2800" dirty="0"/>
              <a:t>Economists would say</a:t>
            </a:r>
          </a:p>
          <a:p>
            <a:pPr lvl="1"/>
            <a:r>
              <a:rPr lang="en-US" sz="2400" dirty="0"/>
              <a:t>Don’t use </a:t>
            </a:r>
            <a:r>
              <a:rPr lang="en-US" sz="2400"/>
              <a:t>tariffs at </a:t>
            </a:r>
            <a:r>
              <a:rPr lang="en-US" sz="2400" dirty="0"/>
              <a:t>all, especially ADD</a:t>
            </a:r>
          </a:p>
          <a:p>
            <a:pPr lvl="1"/>
            <a:r>
              <a:rPr lang="en-US" sz="2400" dirty="0"/>
              <a:t>If domestic injury is the concern, </a:t>
            </a:r>
          </a:p>
          <a:p>
            <a:pPr lvl="2"/>
            <a:r>
              <a:rPr lang="en-US" sz="2000" dirty="0"/>
              <a:t>Use non-discriminatory, temporary safeguard tariffs</a:t>
            </a:r>
          </a:p>
          <a:p>
            <a:pPr lvl="2"/>
            <a:r>
              <a:rPr lang="en-US" sz="2000" dirty="0"/>
              <a:t>Or better:  use other non-trade-distorting help for injured workers and industries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Trade Remedies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4696670"/>
          </a:xfrm>
        </p:spPr>
        <p:txBody>
          <a:bodyPr/>
          <a:lstStyle/>
          <a:p>
            <a:r>
              <a:rPr lang="en-US" dirty="0"/>
              <a:t>Economists’ views:</a:t>
            </a:r>
          </a:p>
          <a:p>
            <a:pPr lvl="1"/>
            <a:r>
              <a:rPr lang="en-US" dirty="0"/>
              <a:t>Dumping is not harmful</a:t>
            </a:r>
          </a:p>
          <a:p>
            <a:pPr lvl="2"/>
            <a:r>
              <a:rPr lang="en-US" dirty="0"/>
              <a:t>Except very rarely, when “predatory”</a:t>
            </a:r>
          </a:p>
          <a:p>
            <a:pPr lvl="1"/>
            <a:r>
              <a:rPr lang="en-US" dirty="0"/>
              <a:t>Subsidized imports do distort markets if not justified by market failure</a:t>
            </a:r>
          </a:p>
          <a:p>
            <a:pPr lvl="2"/>
            <a:r>
              <a:rPr lang="en-US" dirty="0"/>
              <a:t>CVDs may be beneficial for world</a:t>
            </a:r>
          </a:p>
          <a:p>
            <a:pPr lvl="2"/>
            <a:r>
              <a:rPr lang="en-US" dirty="0"/>
              <a:t>But they harm the importer, who would benefit from subsidized imports</a:t>
            </a:r>
          </a:p>
          <a:p>
            <a:pPr lvl="1"/>
            <a:r>
              <a:rPr lang="en-US" dirty="0"/>
              <a:t>Injurious imports may justify temporary protection as 2</a:t>
            </a:r>
            <a:r>
              <a:rPr lang="en-US" baseline="30000" dirty="0"/>
              <a:t>nd</a:t>
            </a:r>
            <a:r>
              <a:rPr lang="en-US" dirty="0"/>
              <a:t> best relief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52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Trade Remedies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3662541"/>
          </a:xfrm>
        </p:spPr>
        <p:txBody>
          <a:bodyPr/>
          <a:lstStyle/>
          <a:p>
            <a:r>
              <a:rPr lang="en-US" dirty="0"/>
              <a:t>My focus here:  Market responses to anti-dumping laws and duties</a:t>
            </a:r>
          </a:p>
          <a:p>
            <a:pPr lvl="1"/>
            <a:r>
              <a:rPr lang="en-US" dirty="0"/>
              <a:t>Threat of AD</a:t>
            </a:r>
          </a:p>
          <a:p>
            <a:pPr lvl="1"/>
            <a:r>
              <a:rPr lang="en-US" dirty="0"/>
              <a:t>Process of AD</a:t>
            </a:r>
          </a:p>
          <a:p>
            <a:pPr lvl="1"/>
            <a:r>
              <a:rPr lang="en-US" dirty="0"/>
              <a:t>Price responses to AD</a:t>
            </a:r>
          </a:p>
          <a:p>
            <a:pPr lvl="1"/>
            <a:r>
              <a:rPr lang="en-US" dirty="0"/>
              <a:t>Circumvention of AD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7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Threat of Anti-dumping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4721292"/>
          </a:xfrm>
        </p:spPr>
        <p:txBody>
          <a:bodyPr/>
          <a:lstStyle/>
          <a:p>
            <a:r>
              <a:rPr lang="en-US" dirty="0"/>
              <a:t>“Chilling effect” on trade</a:t>
            </a:r>
          </a:p>
          <a:p>
            <a:pPr lvl="1"/>
            <a:r>
              <a:rPr lang="en-US" dirty="0"/>
              <a:t>Exporters who fear ADD will</a:t>
            </a:r>
          </a:p>
          <a:p>
            <a:pPr lvl="2"/>
            <a:r>
              <a:rPr lang="en-US" dirty="0"/>
              <a:t>Charge higher prices if able, to avoid ADD</a:t>
            </a:r>
          </a:p>
          <a:p>
            <a:pPr lvl="2"/>
            <a:r>
              <a:rPr lang="en-US" dirty="0"/>
              <a:t>Not export at all</a:t>
            </a:r>
          </a:p>
          <a:p>
            <a:pPr lvl="1"/>
            <a:r>
              <a:rPr lang="en-US" dirty="0"/>
              <a:t>Effect of the Anti-dumping Law is to</a:t>
            </a:r>
          </a:p>
          <a:p>
            <a:pPr lvl="2"/>
            <a:r>
              <a:rPr lang="en-US" dirty="0"/>
              <a:t>Reduce trade</a:t>
            </a:r>
          </a:p>
          <a:p>
            <a:pPr lvl="2"/>
            <a:r>
              <a:rPr lang="en-US" dirty="0"/>
              <a:t>Raise price in importing countries, just like a tariff</a:t>
            </a:r>
          </a:p>
          <a:p>
            <a:pPr lvl="2"/>
            <a:r>
              <a:rPr lang="en-US" dirty="0"/>
              <a:t>But without the tariff revenue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80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Process of Anti-dumping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47" y="1527863"/>
            <a:ext cx="7239000" cy="4425827"/>
          </a:xfrm>
        </p:spPr>
        <p:txBody>
          <a:bodyPr/>
          <a:lstStyle/>
          <a:p>
            <a:r>
              <a:rPr lang="en-US" dirty="0"/>
              <a:t>Collusion</a:t>
            </a:r>
          </a:p>
          <a:p>
            <a:pPr lvl="1"/>
            <a:r>
              <a:rPr lang="en-US" dirty="0"/>
              <a:t>In US at least, after AD case is filed</a:t>
            </a:r>
          </a:p>
          <a:p>
            <a:pPr lvl="2"/>
            <a:r>
              <a:rPr lang="en-US" dirty="0"/>
              <a:t>Foreign exporters and domestic firms are encouraged to consult and try to resolve the case by agreement</a:t>
            </a:r>
          </a:p>
          <a:p>
            <a:pPr lvl="2"/>
            <a:r>
              <a:rPr lang="en-US" dirty="0"/>
              <a:t>That agreement is to raise price and limit quantity, exactly as in a cartel</a:t>
            </a:r>
          </a:p>
          <a:p>
            <a:pPr lvl="2"/>
            <a:r>
              <a:rPr lang="en-US" dirty="0"/>
              <a:t>Benefit may accrue to both suppliers, but at expense of demanders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27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BDF4-DE63-1340-AF0F-5A300F3B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733947"/>
            <a:ext cx="7239000" cy="1127125"/>
          </a:xfrm>
        </p:spPr>
        <p:txBody>
          <a:bodyPr/>
          <a:lstStyle/>
          <a:p>
            <a:r>
              <a:rPr lang="en-US" dirty="0"/>
              <a:t>Price Responses to Anti-dumping duty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E0B90-7597-184A-8834-254716527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095" y="2101069"/>
            <a:ext cx="7356084" cy="4659737"/>
          </a:xfrm>
        </p:spPr>
        <p:txBody>
          <a:bodyPr/>
          <a:lstStyle/>
          <a:p>
            <a:r>
              <a:rPr lang="en-US" dirty="0"/>
              <a:t>I’ll look at 3 cases of monopoly exporter: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Exporter keeps export price unchanged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Exporter adjusts export price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Exporter stops dumping</a:t>
            </a:r>
          </a:p>
          <a:p>
            <a:r>
              <a:rPr lang="en-US" dirty="0"/>
              <a:t>The following are the slides I use with my students</a:t>
            </a:r>
          </a:p>
          <a:p>
            <a:pPr lvl="1"/>
            <a:r>
              <a:rPr lang="en-US" dirty="0"/>
              <a:t>I’d welcome feedback, especially if I’m getting it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A4657-AA0C-7843-9D48-AA0E854B3D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78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9694296F-F007-0E4F-BE4B-5E8B39ED0044}"/>
              </a:ext>
            </a:extLst>
          </p:cNvPr>
          <p:cNvSpPr/>
          <p:nvPr/>
        </p:nvSpPr>
        <p:spPr>
          <a:xfrm>
            <a:off x="0" y="354842"/>
            <a:ext cx="9144000" cy="60732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504" y="338161"/>
            <a:ext cx="7239000" cy="1127125"/>
          </a:xfrm>
        </p:spPr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1219200" y="4724400"/>
            <a:ext cx="4114800" cy="1508105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With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fixed, ADD </a:t>
            </a:r>
          </a:p>
          <a:p>
            <a:pPr lvl="1"/>
            <a:r>
              <a:rPr lang="en-US" sz="2000" dirty="0"/>
              <a:t>Raises price to demanders like any other tariff, and </a:t>
            </a:r>
          </a:p>
          <a:p>
            <a:pPr lvl="1"/>
            <a:r>
              <a:rPr lang="en-US" sz="2000" dirty="0"/>
              <a:t>Reduces imports</a:t>
            </a:r>
            <a:endParaRPr lang="en-US" sz="2000" baseline="30000" dirty="0"/>
          </a:p>
        </p:txBody>
      </p: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475515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9AD21B28-5C0C-FD48-9C86-3453AA5039C8}"/>
              </a:ext>
            </a:extLst>
          </p:cNvPr>
          <p:cNvSpPr/>
          <p:nvPr/>
        </p:nvSpPr>
        <p:spPr>
          <a:xfrm>
            <a:off x="0" y="354842"/>
            <a:ext cx="9144000" cy="60732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901" y="379105"/>
            <a:ext cx="7239000" cy="1127125"/>
          </a:xfrm>
        </p:spPr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19575" y="3267075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3425" y="327025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17293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 flipV="1">
            <a:off x="4213225" y="4413250"/>
            <a:ext cx="333377" cy="635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900752" y="4506035"/>
            <a:ext cx="7281334" cy="1767765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r>
              <a:rPr lang="en-US" sz="2400" dirty="0"/>
              <a:t>ADD, set equal to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–P</a:t>
            </a:r>
            <a:r>
              <a:rPr lang="en-US" sz="2400" baseline="-25000" dirty="0"/>
              <a:t>1</a:t>
            </a:r>
            <a:r>
              <a:rPr lang="en-US" sz="2400" baseline="30000" dirty="0"/>
              <a:t>B</a:t>
            </a:r>
            <a:r>
              <a:rPr lang="en-US" sz="2400" dirty="0"/>
              <a:t>, acts as increase in MC</a:t>
            </a:r>
          </a:p>
          <a:p>
            <a:r>
              <a:rPr lang="en-US" sz="2400" dirty="0"/>
              <a:t>Effect is to raise export price but by less than tariff</a:t>
            </a:r>
          </a:p>
          <a:p>
            <a:r>
              <a:rPr lang="en-US" sz="2400" dirty="0"/>
              <a:t>So price received by exporter falls; more dumping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grpSp>
        <p:nvGrpSpPr>
          <p:cNvPr id="58" name="Group 57"/>
          <p:cNvGrpSpPr/>
          <p:nvPr/>
        </p:nvGrpSpPr>
        <p:grpSpPr>
          <a:xfrm>
            <a:off x="2943226" y="3581399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 flipH="1">
            <a:off x="3703109" y="3590925"/>
            <a:ext cx="17293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3746501" y="3273425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267075" y="307869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886200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35625" y="29199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920719"/>
      </p:ext>
    </p:extLst>
  </p:cSld>
  <p:clrMapOvr>
    <a:masterClrMapping/>
  </p:clrMapOvr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77030</TotalTime>
  <Words>1013</Words>
  <Application>Microsoft Macintosh PowerPoint</Application>
  <PresentationFormat>On-screen Show (4:3)</PresentationFormat>
  <Paragraphs>225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ＭＳ Ｐゴシック</vt:lpstr>
      <vt:lpstr>Arial</vt:lpstr>
      <vt:lpstr>Calibri</vt:lpstr>
      <vt:lpstr>Palatino Linotype</vt:lpstr>
      <vt:lpstr>ford-school-ppt-template_11-12_light</vt:lpstr>
      <vt:lpstr>Trade Remedy Response  and  Circumvention</vt:lpstr>
      <vt:lpstr>Trade Remedies</vt:lpstr>
      <vt:lpstr>Trade Remedies</vt:lpstr>
      <vt:lpstr>Trade Remedies</vt:lpstr>
      <vt:lpstr>Threat of Anti-dumping</vt:lpstr>
      <vt:lpstr>Process of Anti-dumping</vt:lpstr>
      <vt:lpstr>Price Responses to Anti-dumping duty</vt:lpstr>
      <vt:lpstr>1.  ADD Effects with unchanged export price</vt:lpstr>
      <vt:lpstr>2.  ADD Effects with changed export price</vt:lpstr>
      <vt:lpstr>3.  Not-Dumping Equilibrium</vt:lpstr>
      <vt:lpstr>Circumvention</vt:lpstr>
      <vt:lpstr>Circumvention Examples</vt:lpstr>
      <vt:lpstr>PowerPoint Presentation</vt:lpstr>
      <vt:lpstr>PowerPoint Presentation</vt:lpstr>
      <vt:lpstr>Circumvention Examples</vt:lpstr>
      <vt:lpstr>Circumvention Examples</vt:lpstr>
      <vt:lpstr>Circumvention Examples</vt:lpstr>
      <vt:lpstr>Circumvention Examples</vt:lpstr>
      <vt:lpstr>Economics of Circumvention</vt:lpstr>
      <vt:lpstr>Economics of Circumvention</vt:lpstr>
      <vt:lpstr>How to Respond to ADD Circumvention</vt:lpstr>
    </vt:vector>
  </TitlesOfParts>
  <Company>University of Michigan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Microsoft Office User</cp:lastModifiedBy>
  <cp:revision>287</cp:revision>
  <dcterms:created xsi:type="dcterms:W3CDTF">2011-07-06T15:52:55Z</dcterms:created>
  <dcterms:modified xsi:type="dcterms:W3CDTF">2018-07-02T23:36:18Z</dcterms:modified>
</cp:coreProperties>
</file>